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67" r:id="rId4"/>
    <p:sldId id="271" r:id="rId5"/>
    <p:sldId id="288" r:id="rId6"/>
    <p:sldId id="275" r:id="rId7"/>
    <p:sldId id="276" r:id="rId8"/>
    <p:sldId id="261" r:id="rId9"/>
    <p:sldId id="290" r:id="rId10"/>
    <p:sldId id="289" r:id="rId11"/>
    <p:sldId id="280" r:id="rId12"/>
    <p:sldId id="284" r:id="rId13"/>
    <p:sldId id="268" r:id="rId14"/>
    <p:sldId id="285" r:id="rId15"/>
    <p:sldId id="287" r:id="rId16"/>
    <p:sldId id="291" r:id="rId17"/>
    <p:sldId id="286" r:id="rId18"/>
    <p:sldId id="292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802E6"/>
    <a:srgbClr val="FFAD13"/>
    <a:srgbClr val="373737"/>
    <a:srgbClr val="FF2B2B"/>
    <a:srgbClr val="0070FF"/>
    <a:srgbClr val="FFBEBE"/>
    <a:srgbClr val="CCCCCC"/>
    <a:srgbClr val="A3FF73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96357" autoAdjust="0"/>
  </p:normalViewPr>
  <p:slideViewPr>
    <p:cSldViewPr>
      <p:cViewPr varScale="1">
        <p:scale>
          <a:sx n="83" d="100"/>
          <a:sy n="83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7A8F6-644D-4E4E-95B2-598D429D6E8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A7C9D7-11C8-4736-871C-9400512D7702}">
      <dgm:prSet/>
      <dgm:spPr/>
      <dgm:t>
        <a:bodyPr/>
        <a:lstStyle/>
        <a:p>
          <a:endParaRPr lang="en-US" dirty="0"/>
        </a:p>
      </dgm:t>
    </dgm:pt>
    <dgm:pt modelId="{0CE75D35-D158-4F21-A808-D89102AC95A1}" type="parTrans" cxnId="{393DAF18-7F1C-400A-BE80-A1767FF03C8E}">
      <dgm:prSet/>
      <dgm:spPr/>
      <dgm:t>
        <a:bodyPr/>
        <a:lstStyle/>
        <a:p>
          <a:endParaRPr lang="en-US"/>
        </a:p>
      </dgm:t>
    </dgm:pt>
    <dgm:pt modelId="{8A72E028-CCE8-4BE5-AD8F-42E9F6E32CD6}" type="sibTrans" cxnId="{393DAF18-7F1C-400A-BE80-A1767FF03C8E}">
      <dgm:prSet/>
      <dgm:spPr/>
      <dgm:t>
        <a:bodyPr/>
        <a:lstStyle/>
        <a:p>
          <a:endParaRPr lang="en-US"/>
        </a:p>
      </dgm:t>
    </dgm:pt>
    <dgm:pt modelId="{04D8913D-EA2E-47B9-ABB4-393EB06D559C}">
      <dgm:prSet custT="1"/>
      <dgm:spPr/>
      <dgm:t>
        <a:bodyPr/>
        <a:lstStyle/>
        <a:p>
          <a:r>
            <a:rPr lang="en-US" sz="2800" b="1" cap="none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City  of  Rockville DPW</a:t>
          </a:r>
        </a:p>
      </dgm:t>
    </dgm:pt>
    <dgm:pt modelId="{04443263-2CA1-45E0-9224-81DECB2AB6B4}" type="parTrans" cxnId="{E7F66612-BDB4-4DDE-AB34-B639B7EC4AB9}">
      <dgm:prSet/>
      <dgm:spPr/>
      <dgm:t>
        <a:bodyPr/>
        <a:lstStyle/>
        <a:p>
          <a:endParaRPr lang="en-US"/>
        </a:p>
      </dgm:t>
    </dgm:pt>
    <dgm:pt modelId="{62540D17-C93C-4A1B-9563-4097DFFA098A}" type="sibTrans" cxnId="{E7F66612-BDB4-4DDE-AB34-B639B7EC4AB9}">
      <dgm:prSet/>
      <dgm:spPr/>
      <dgm:t>
        <a:bodyPr/>
        <a:lstStyle/>
        <a:p>
          <a:endParaRPr lang="en-US"/>
        </a:p>
      </dgm:t>
    </dgm:pt>
    <dgm:pt modelId="{A627DD0F-E51A-4C7B-98F6-D16BE6FE2D7D}">
      <dgm:prSet/>
      <dgm:spPr/>
      <dgm:t>
        <a:bodyPr/>
        <a:lstStyle/>
        <a:p>
          <a:endParaRPr lang="en-US" dirty="0"/>
        </a:p>
      </dgm:t>
    </dgm:pt>
    <dgm:pt modelId="{146FD4F6-906C-4383-996D-744D4CA20A6A}" type="parTrans" cxnId="{45CD7D45-D3EE-4F21-9C81-EC732C9A16E5}">
      <dgm:prSet/>
      <dgm:spPr/>
      <dgm:t>
        <a:bodyPr/>
        <a:lstStyle/>
        <a:p>
          <a:endParaRPr lang="en-US"/>
        </a:p>
      </dgm:t>
    </dgm:pt>
    <dgm:pt modelId="{FC7C7228-28AE-4556-9C96-EBDBBF0A2ECC}" type="sibTrans" cxnId="{45CD7D45-D3EE-4F21-9C81-EC732C9A16E5}">
      <dgm:prSet/>
      <dgm:spPr/>
      <dgm:t>
        <a:bodyPr/>
        <a:lstStyle/>
        <a:p>
          <a:endParaRPr lang="en-US"/>
        </a:p>
      </dgm:t>
    </dgm:pt>
    <dgm:pt modelId="{6863AFA1-C407-4838-8669-475CD1F337CA}">
      <dgm:prSet custT="1"/>
      <dgm:spPr/>
      <dgm:t>
        <a:bodyPr/>
        <a:lstStyle/>
        <a:p>
          <a:r>
            <a:rPr lang="en-US" sz="2800" b="1" cap="none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Engineering  Design  Consultant</a:t>
          </a:r>
        </a:p>
      </dgm:t>
    </dgm:pt>
    <dgm:pt modelId="{AAF0DCC8-6D1A-4163-A8B2-2E4DA049AF6B}" type="parTrans" cxnId="{F4C1B016-DE5B-4EE0-AD2F-4FD0B0E93E19}">
      <dgm:prSet/>
      <dgm:spPr/>
      <dgm:t>
        <a:bodyPr/>
        <a:lstStyle/>
        <a:p>
          <a:endParaRPr lang="en-US"/>
        </a:p>
      </dgm:t>
    </dgm:pt>
    <dgm:pt modelId="{AA95FCB4-F2A8-4377-ADFF-558B0D4D7DE1}" type="sibTrans" cxnId="{F4C1B016-DE5B-4EE0-AD2F-4FD0B0E93E19}">
      <dgm:prSet/>
      <dgm:spPr/>
      <dgm:t>
        <a:bodyPr/>
        <a:lstStyle/>
        <a:p>
          <a:endParaRPr lang="en-US"/>
        </a:p>
      </dgm:t>
    </dgm:pt>
    <dgm:pt modelId="{142FAA8D-3ACD-419A-8C0D-59E340C60F46}">
      <dgm:prSet custT="1"/>
      <dgm:spPr/>
      <dgm:t>
        <a:bodyPr/>
        <a:lstStyle/>
        <a:p>
          <a:r>
            <a:rPr lang="en-US" sz="2800" b="1" cap="none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Montgomery  County DOT</a:t>
          </a:r>
        </a:p>
      </dgm:t>
    </dgm:pt>
    <dgm:pt modelId="{733C15AF-10B5-4BD9-A98F-0CDC999BC5F5}" type="parTrans" cxnId="{C0D70C51-DA9B-4345-8185-4DE8DD2B9158}">
      <dgm:prSet/>
      <dgm:spPr/>
      <dgm:t>
        <a:bodyPr/>
        <a:lstStyle/>
        <a:p>
          <a:endParaRPr lang="en-US"/>
        </a:p>
      </dgm:t>
    </dgm:pt>
    <dgm:pt modelId="{CA14EACE-E39F-4B55-9B55-8C6DD1FE45DB}" type="sibTrans" cxnId="{C0D70C51-DA9B-4345-8185-4DE8DD2B9158}">
      <dgm:prSet/>
      <dgm:spPr/>
      <dgm:t>
        <a:bodyPr/>
        <a:lstStyle/>
        <a:p>
          <a:endParaRPr lang="en-US"/>
        </a:p>
      </dgm:t>
    </dgm:pt>
    <dgm:pt modelId="{387833FC-FF5B-4E9D-9DA9-31D5D47102AA}">
      <dgm:prSet custT="1"/>
      <dgm:spPr/>
      <dgm:t>
        <a:bodyPr/>
        <a:lstStyle/>
        <a:p>
          <a:endParaRPr lang="en-US" dirty="0"/>
        </a:p>
      </dgm:t>
    </dgm:pt>
    <dgm:pt modelId="{EC82C01E-6A58-4630-A9B8-5500B1F14F76}" type="sibTrans" cxnId="{4D16B76D-9217-44A2-AFB5-F51A9F60DD2D}">
      <dgm:prSet/>
      <dgm:spPr/>
      <dgm:t>
        <a:bodyPr/>
        <a:lstStyle/>
        <a:p>
          <a:endParaRPr lang="en-US"/>
        </a:p>
      </dgm:t>
    </dgm:pt>
    <dgm:pt modelId="{316622DD-BF47-4AE8-9267-7DE27F940E88}" type="parTrans" cxnId="{4D16B76D-9217-44A2-AFB5-F51A9F60DD2D}">
      <dgm:prSet/>
      <dgm:spPr/>
      <dgm:t>
        <a:bodyPr/>
        <a:lstStyle/>
        <a:p>
          <a:endParaRPr lang="en-US"/>
        </a:p>
      </dgm:t>
    </dgm:pt>
    <dgm:pt modelId="{93FF3F1B-7D41-444B-AE3C-7CA43B045862}">
      <dgm:prSet custT="1"/>
      <dgm:spPr/>
      <dgm:t>
        <a:bodyPr/>
        <a:lstStyle/>
        <a:p>
          <a:r>
            <a:rPr lang="en-US" sz="2800" b="1" cap="none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Maryland-National Capital Park and Planning Commission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(Mandatory Referral)</a:t>
          </a:r>
          <a:endParaRPr lang="en-US" sz="2800" b="1" cap="none" spc="300" dirty="0">
            <a:ln w="22225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1FD4B-2D94-4C4E-979E-A2279A3DCF72}" type="parTrans" cxnId="{6DB225E0-FB30-4739-AD28-46633FFB9E0C}">
      <dgm:prSet/>
      <dgm:spPr/>
      <dgm:t>
        <a:bodyPr/>
        <a:lstStyle/>
        <a:p>
          <a:endParaRPr lang="en-US"/>
        </a:p>
      </dgm:t>
    </dgm:pt>
    <dgm:pt modelId="{E59212DD-0639-47E1-94C0-A28C8BB4352D}" type="sibTrans" cxnId="{6DB225E0-FB30-4739-AD28-46633FFB9E0C}">
      <dgm:prSet/>
      <dgm:spPr/>
      <dgm:t>
        <a:bodyPr/>
        <a:lstStyle/>
        <a:p>
          <a:endParaRPr lang="en-US"/>
        </a:p>
      </dgm:t>
    </dgm:pt>
    <dgm:pt modelId="{9307411E-C211-4C63-9518-ABA7EB18B83C}">
      <dgm:prSet custT="1"/>
      <dgm:spPr/>
      <dgm:t>
        <a:bodyPr/>
        <a:lstStyle/>
        <a:p>
          <a:endParaRPr lang="en-US" sz="2800" b="1" cap="none" spc="300" dirty="0">
            <a:ln w="22225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79F747-A0CB-401D-B794-FF179D3F53B0}" type="parTrans" cxnId="{1BCF8CFA-2C0A-4D04-8E2D-A1FFA441D84B}">
      <dgm:prSet/>
      <dgm:spPr/>
      <dgm:t>
        <a:bodyPr/>
        <a:lstStyle/>
        <a:p>
          <a:endParaRPr lang="en-US"/>
        </a:p>
      </dgm:t>
    </dgm:pt>
    <dgm:pt modelId="{1FCD22E9-4989-49FB-A35A-10F2DFF6F9E9}" type="sibTrans" cxnId="{1BCF8CFA-2C0A-4D04-8E2D-A1FFA441D84B}">
      <dgm:prSet/>
      <dgm:spPr/>
      <dgm:t>
        <a:bodyPr/>
        <a:lstStyle/>
        <a:p>
          <a:endParaRPr lang="en-US"/>
        </a:p>
      </dgm:t>
    </dgm:pt>
    <dgm:pt modelId="{DD8A8184-8534-4641-A6DA-E7534B5CA171}" type="pres">
      <dgm:prSet presAssocID="{B297A8F6-644D-4E4E-95B2-598D429D6E82}" presName="Name0" presStyleCnt="0">
        <dgm:presLayoutVars>
          <dgm:dir/>
          <dgm:animLvl val="lvl"/>
          <dgm:resizeHandles val="exact"/>
        </dgm:presLayoutVars>
      </dgm:prSet>
      <dgm:spPr/>
    </dgm:pt>
    <dgm:pt modelId="{FFFC45AA-6156-44CF-833E-967DEEEF5690}" type="pres">
      <dgm:prSet presAssocID="{3FA7C9D7-11C8-4736-871C-9400512D7702}" presName="linNode" presStyleCnt="0"/>
      <dgm:spPr/>
    </dgm:pt>
    <dgm:pt modelId="{3E2DE5A5-A43A-4FAA-9CEB-0A0788C50503}" type="pres">
      <dgm:prSet presAssocID="{3FA7C9D7-11C8-4736-871C-9400512D7702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9409B8CD-EEEA-4725-B06F-C3DC7D0C822F}" type="pres">
      <dgm:prSet presAssocID="{3FA7C9D7-11C8-4736-871C-9400512D7702}" presName="descendantText" presStyleLbl="alignNode1" presStyleIdx="0" presStyleCnt="4">
        <dgm:presLayoutVars>
          <dgm:bulletEnabled/>
        </dgm:presLayoutVars>
      </dgm:prSet>
      <dgm:spPr/>
    </dgm:pt>
    <dgm:pt modelId="{40BB7908-375A-49EA-B7E9-29C0C26149FA}" type="pres">
      <dgm:prSet presAssocID="{8A72E028-CCE8-4BE5-AD8F-42E9F6E32CD6}" presName="sp" presStyleCnt="0"/>
      <dgm:spPr/>
    </dgm:pt>
    <dgm:pt modelId="{1B2F55F4-C10B-4CDF-AD69-C32FADD37286}" type="pres">
      <dgm:prSet presAssocID="{A627DD0F-E51A-4C7B-98F6-D16BE6FE2D7D}" presName="linNode" presStyleCnt="0"/>
      <dgm:spPr/>
    </dgm:pt>
    <dgm:pt modelId="{2BBC4F57-A37D-4B21-BD24-836B52D0130C}" type="pres">
      <dgm:prSet presAssocID="{A627DD0F-E51A-4C7B-98F6-D16BE6FE2D7D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F41471C9-26CD-496A-A924-79CE89471CBD}" type="pres">
      <dgm:prSet presAssocID="{A627DD0F-E51A-4C7B-98F6-D16BE6FE2D7D}" presName="descendantText" presStyleLbl="alignNode1" presStyleIdx="1" presStyleCnt="4">
        <dgm:presLayoutVars>
          <dgm:bulletEnabled/>
        </dgm:presLayoutVars>
      </dgm:prSet>
      <dgm:spPr/>
    </dgm:pt>
    <dgm:pt modelId="{77596136-ACF4-4105-ACC9-665C8663120D}" type="pres">
      <dgm:prSet presAssocID="{FC7C7228-28AE-4556-9C96-EBDBBF0A2ECC}" presName="sp" presStyleCnt="0"/>
      <dgm:spPr/>
    </dgm:pt>
    <dgm:pt modelId="{69C0286D-7962-4B06-A148-3240DA9382F6}" type="pres">
      <dgm:prSet presAssocID="{387833FC-FF5B-4E9D-9DA9-31D5D47102AA}" presName="linNode" presStyleCnt="0"/>
      <dgm:spPr/>
    </dgm:pt>
    <dgm:pt modelId="{29B74F6F-0F23-4C5A-92DF-82A59828E411}" type="pres">
      <dgm:prSet presAssocID="{387833FC-FF5B-4E9D-9DA9-31D5D47102AA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0F2EDAE8-8823-4697-87B2-E443E3666033}" type="pres">
      <dgm:prSet presAssocID="{387833FC-FF5B-4E9D-9DA9-31D5D47102AA}" presName="descendantText" presStyleLbl="alignNode1" presStyleIdx="2" presStyleCnt="4">
        <dgm:presLayoutVars>
          <dgm:bulletEnabled/>
        </dgm:presLayoutVars>
      </dgm:prSet>
      <dgm:spPr/>
    </dgm:pt>
    <dgm:pt modelId="{C1554C13-285B-4386-824A-E773203709C8}" type="pres">
      <dgm:prSet presAssocID="{EC82C01E-6A58-4630-A9B8-5500B1F14F76}" presName="sp" presStyleCnt="0"/>
      <dgm:spPr/>
    </dgm:pt>
    <dgm:pt modelId="{498F7AA2-C2E6-4591-9E6A-8EB37F571ED8}" type="pres">
      <dgm:prSet presAssocID="{9307411E-C211-4C63-9518-ABA7EB18B83C}" presName="linNode" presStyleCnt="0"/>
      <dgm:spPr/>
    </dgm:pt>
    <dgm:pt modelId="{614EFCF0-8E03-48BF-9D22-1475BAA9338C}" type="pres">
      <dgm:prSet presAssocID="{9307411E-C211-4C63-9518-ABA7EB18B83C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4EF1394A-7F42-461A-8376-3756F82585DD}" type="pres">
      <dgm:prSet presAssocID="{9307411E-C211-4C63-9518-ABA7EB18B83C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0B2D4F01-3261-4792-8DDD-844C10A8846D}" type="presOf" srcId="{3FA7C9D7-11C8-4736-871C-9400512D7702}" destId="{3E2DE5A5-A43A-4FAA-9CEB-0A0788C50503}" srcOrd="0" destOrd="0" presId="urn:microsoft.com/office/officeart/2016/7/layout/VerticalHollowActionList"/>
    <dgm:cxn modelId="{E7F66612-BDB4-4DDE-AB34-B639B7EC4AB9}" srcId="{3FA7C9D7-11C8-4736-871C-9400512D7702}" destId="{04D8913D-EA2E-47B9-ABB4-393EB06D559C}" srcOrd="0" destOrd="0" parTransId="{04443263-2CA1-45E0-9224-81DECB2AB6B4}" sibTransId="{62540D17-C93C-4A1B-9563-4097DFFA098A}"/>
    <dgm:cxn modelId="{F4C1B016-DE5B-4EE0-AD2F-4FD0B0E93E19}" srcId="{A627DD0F-E51A-4C7B-98F6-D16BE6FE2D7D}" destId="{6863AFA1-C407-4838-8669-475CD1F337CA}" srcOrd="0" destOrd="0" parTransId="{AAF0DCC8-6D1A-4163-A8B2-2E4DA049AF6B}" sibTransId="{AA95FCB4-F2A8-4377-ADFF-558B0D4D7DE1}"/>
    <dgm:cxn modelId="{393DAF18-7F1C-400A-BE80-A1767FF03C8E}" srcId="{B297A8F6-644D-4E4E-95B2-598D429D6E82}" destId="{3FA7C9D7-11C8-4736-871C-9400512D7702}" srcOrd="0" destOrd="0" parTransId="{0CE75D35-D158-4F21-A808-D89102AC95A1}" sibTransId="{8A72E028-CCE8-4BE5-AD8F-42E9F6E32CD6}"/>
    <dgm:cxn modelId="{B0CE2C37-17E3-4B0B-8D14-F363DA1167EA}" type="presOf" srcId="{04D8913D-EA2E-47B9-ABB4-393EB06D559C}" destId="{9409B8CD-EEEA-4725-B06F-C3DC7D0C822F}" srcOrd="0" destOrd="0" presId="urn:microsoft.com/office/officeart/2016/7/layout/VerticalHollowActionList"/>
    <dgm:cxn modelId="{45CD7D45-D3EE-4F21-9C81-EC732C9A16E5}" srcId="{B297A8F6-644D-4E4E-95B2-598D429D6E82}" destId="{A627DD0F-E51A-4C7B-98F6-D16BE6FE2D7D}" srcOrd="1" destOrd="0" parTransId="{146FD4F6-906C-4383-996D-744D4CA20A6A}" sibTransId="{FC7C7228-28AE-4556-9C96-EBDBBF0A2ECC}"/>
    <dgm:cxn modelId="{4D16B76D-9217-44A2-AFB5-F51A9F60DD2D}" srcId="{B297A8F6-644D-4E4E-95B2-598D429D6E82}" destId="{387833FC-FF5B-4E9D-9DA9-31D5D47102AA}" srcOrd="2" destOrd="0" parTransId="{316622DD-BF47-4AE8-9267-7DE27F940E88}" sibTransId="{EC82C01E-6A58-4630-A9B8-5500B1F14F76}"/>
    <dgm:cxn modelId="{C0D70C51-DA9B-4345-8185-4DE8DD2B9158}" srcId="{387833FC-FF5B-4E9D-9DA9-31D5D47102AA}" destId="{142FAA8D-3ACD-419A-8C0D-59E340C60F46}" srcOrd="0" destOrd="0" parTransId="{733C15AF-10B5-4BD9-A98F-0CDC999BC5F5}" sibTransId="{CA14EACE-E39F-4B55-9B55-8C6DD1FE45DB}"/>
    <dgm:cxn modelId="{5288C574-0603-45BD-B903-F93A55E18163}" type="presOf" srcId="{B297A8F6-644D-4E4E-95B2-598D429D6E82}" destId="{DD8A8184-8534-4641-A6DA-E7534B5CA171}" srcOrd="0" destOrd="0" presId="urn:microsoft.com/office/officeart/2016/7/layout/VerticalHollowActionList"/>
    <dgm:cxn modelId="{8EC51594-77F3-40AF-901F-398B0BF132A9}" type="presOf" srcId="{387833FC-FF5B-4E9D-9DA9-31D5D47102AA}" destId="{29B74F6F-0F23-4C5A-92DF-82A59828E411}" srcOrd="0" destOrd="0" presId="urn:microsoft.com/office/officeart/2016/7/layout/VerticalHollowActionList"/>
    <dgm:cxn modelId="{C983F496-F323-4357-A197-59F027FB45E6}" type="presOf" srcId="{A627DD0F-E51A-4C7B-98F6-D16BE6FE2D7D}" destId="{2BBC4F57-A37D-4B21-BD24-836B52D0130C}" srcOrd="0" destOrd="0" presId="urn:microsoft.com/office/officeart/2016/7/layout/VerticalHollowActionList"/>
    <dgm:cxn modelId="{287027BB-2C2A-48A1-B62D-0FE150FBD988}" type="presOf" srcId="{9307411E-C211-4C63-9518-ABA7EB18B83C}" destId="{614EFCF0-8E03-48BF-9D22-1475BAA9338C}" srcOrd="0" destOrd="0" presId="urn:microsoft.com/office/officeart/2016/7/layout/VerticalHollowActionList"/>
    <dgm:cxn modelId="{4F5F27BF-6797-443E-B6B2-E44B9EADC36D}" type="presOf" srcId="{93FF3F1B-7D41-444B-AE3C-7CA43B045862}" destId="{4EF1394A-7F42-461A-8376-3756F82585DD}" srcOrd="0" destOrd="0" presId="urn:microsoft.com/office/officeart/2016/7/layout/VerticalHollowActionList"/>
    <dgm:cxn modelId="{78832BDD-8453-4FAF-9CE8-7EE4EF132A67}" type="presOf" srcId="{142FAA8D-3ACD-419A-8C0D-59E340C60F46}" destId="{0F2EDAE8-8823-4697-87B2-E443E3666033}" srcOrd="0" destOrd="0" presId="urn:microsoft.com/office/officeart/2016/7/layout/VerticalHollowActionList"/>
    <dgm:cxn modelId="{6DB225E0-FB30-4739-AD28-46633FFB9E0C}" srcId="{9307411E-C211-4C63-9518-ABA7EB18B83C}" destId="{93FF3F1B-7D41-444B-AE3C-7CA43B045862}" srcOrd="0" destOrd="0" parTransId="{AF51FD4B-2D94-4C4E-979E-A2279A3DCF72}" sibTransId="{E59212DD-0639-47E1-94C0-A28C8BB4352D}"/>
    <dgm:cxn modelId="{13E8EEEB-BFA8-489C-A58F-7D8494BF1A6F}" type="presOf" srcId="{6863AFA1-C407-4838-8669-475CD1F337CA}" destId="{F41471C9-26CD-496A-A924-79CE89471CBD}" srcOrd="0" destOrd="0" presId="urn:microsoft.com/office/officeart/2016/7/layout/VerticalHollowActionList"/>
    <dgm:cxn modelId="{1BCF8CFA-2C0A-4D04-8E2D-A1FFA441D84B}" srcId="{B297A8F6-644D-4E4E-95B2-598D429D6E82}" destId="{9307411E-C211-4C63-9518-ABA7EB18B83C}" srcOrd="3" destOrd="0" parTransId="{8679F747-A0CB-401D-B794-FF179D3F53B0}" sibTransId="{1FCD22E9-4989-49FB-A35A-10F2DFF6F9E9}"/>
    <dgm:cxn modelId="{5935FC57-A4BF-4530-B4A5-DC0240F990FF}" type="presParOf" srcId="{DD8A8184-8534-4641-A6DA-E7534B5CA171}" destId="{FFFC45AA-6156-44CF-833E-967DEEEF5690}" srcOrd="0" destOrd="0" presId="urn:microsoft.com/office/officeart/2016/7/layout/VerticalHollowActionList"/>
    <dgm:cxn modelId="{C6F756CC-EE2D-4896-B2BC-8811AF2A5408}" type="presParOf" srcId="{FFFC45AA-6156-44CF-833E-967DEEEF5690}" destId="{3E2DE5A5-A43A-4FAA-9CEB-0A0788C50503}" srcOrd="0" destOrd="0" presId="urn:microsoft.com/office/officeart/2016/7/layout/VerticalHollowActionList"/>
    <dgm:cxn modelId="{9E33F9E7-96E1-4026-878B-DB55CA0DC0A3}" type="presParOf" srcId="{FFFC45AA-6156-44CF-833E-967DEEEF5690}" destId="{9409B8CD-EEEA-4725-B06F-C3DC7D0C822F}" srcOrd="1" destOrd="0" presId="urn:microsoft.com/office/officeart/2016/7/layout/VerticalHollowActionList"/>
    <dgm:cxn modelId="{926DF315-689A-49F8-8A9B-6BB6DB942232}" type="presParOf" srcId="{DD8A8184-8534-4641-A6DA-E7534B5CA171}" destId="{40BB7908-375A-49EA-B7E9-29C0C26149FA}" srcOrd="1" destOrd="0" presId="urn:microsoft.com/office/officeart/2016/7/layout/VerticalHollowActionList"/>
    <dgm:cxn modelId="{07359DF8-DB0F-4F92-9768-74570CAE86FB}" type="presParOf" srcId="{DD8A8184-8534-4641-A6DA-E7534B5CA171}" destId="{1B2F55F4-C10B-4CDF-AD69-C32FADD37286}" srcOrd="2" destOrd="0" presId="urn:microsoft.com/office/officeart/2016/7/layout/VerticalHollowActionList"/>
    <dgm:cxn modelId="{E4035147-C16D-4512-A331-06CB5BD4A132}" type="presParOf" srcId="{1B2F55F4-C10B-4CDF-AD69-C32FADD37286}" destId="{2BBC4F57-A37D-4B21-BD24-836B52D0130C}" srcOrd="0" destOrd="0" presId="urn:microsoft.com/office/officeart/2016/7/layout/VerticalHollowActionList"/>
    <dgm:cxn modelId="{B4ADE7B9-07F5-4277-BBC1-6DDF7BAE5A40}" type="presParOf" srcId="{1B2F55F4-C10B-4CDF-AD69-C32FADD37286}" destId="{F41471C9-26CD-496A-A924-79CE89471CBD}" srcOrd="1" destOrd="0" presId="urn:microsoft.com/office/officeart/2016/7/layout/VerticalHollowActionList"/>
    <dgm:cxn modelId="{E8172633-55DD-4473-AC24-E7279B8221CB}" type="presParOf" srcId="{DD8A8184-8534-4641-A6DA-E7534B5CA171}" destId="{77596136-ACF4-4105-ACC9-665C8663120D}" srcOrd="3" destOrd="0" presId="urn:microsoft.com/office/officeart/2016/7/layout/VerticalHollowActionList"/>
    <dgm:cxn modelId="{D28F9B6E-E418-4FBD-8BB7-1A038ABB511A}" type="presParOf" srcId="{DD8A8184-8534-4641-A6DA-E7534B5CA171}" destId="{69C0286D-7962-4B06-A148-3240DA9382F6}" srcOrd="4" destOrd="0" presId="urn:microsoft.com/office/officeart/2016/7/layout/VerticalHollowActionList"/>
    <dgm:cxn modelId="{50FE73F4-2422-4C91-AC8F-155CA28985BE}" type="presParOf" srcId="{69C0286D-7962-4B06-A148-3240DA9382F6}" destId="{29B74F6F-0F23-4C5A-92DF-82A59828E411}" srcOrd="0" destOrd="0" presId="urn:microsoft.com/office/officeart/2016/7/layout/VerticalHollowActionList"/>
    <dgm:cxn modelId="{FAA2D594-C227-4B0E-BD15-C564334E48C4}" type="presParOf" srcId="{69C0286D-7962-4B06-A148-3240DA9382F6}" destId="{0F2EDAE8-8823-4697-87B2-E443E3666033}" srcOrd="1" destOrd="0" presId="urn:microsoft.com/office/officeart/2016/7/layout/VerticalHollowActionList"/>
    <dgm:cxn modelId="{8E8DE562-F624-4134-B669-65F0533EE59D}" type="presParOf" srcId="{DD8A8184-8534-4641-A6DA-E7534B5CA171}" destId="{C1554C13-285B-4386-824A-E773203709C8}" srcOrd="5" destOrd="0" presId="urn:microsoft.com/office/officeart/2016/7/layout/VerticalHollowActionList"/>
    <dgm:cxn modelId="{E7E940C6-D25B-497C-B3F1-B6D51F13AF9B}" type="presParOf" srcId="{DD8A8184-8534-4641-A6DA-E7534B5CA171}" destId="{498F7AA2-C2E6-4591-9E6A-8EB37F571ED8}" srcOrd="6" destOrd="0" presId="urn:microsoft.com/office/officeart/2016/7/layout/VerticalHollowActionList"/>
    <dgm:cxn modelId="{6A219A3B-8322-4356-94EB-63F2B0B2C1A2}" type="presParOf" srcId="{498F7AA2-C2E6-4591-9E6A-8EB37F571ED8}" destId="{614EFCF0-8E03-48BF-9D22-1475BAA9338C}" srcOrd="0" destOrd="0" presId="urn:microsoft.com/office/officeart/2016/7/layout/VerticalHollowActionList"/>
    <dgm:cxn modelId="{8651D2BE-90BE-4197-81DB-5EF19BEFB1CE}" type="presParOf" srcId="{498F7AA2-C2E6-4591-9E6A-8EB37F571ED8}" destId="{4EF1394A-7F42-461A-8376-3756F82585D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9B8CD-EEEA-4725-B06F-C3DC7D0C822F}">
      <dsp:nvSpPr>
        <dsp:cNvPr id="0" name=""/>
        <dsp:cNvSpPr/>
      </dsp:nvSpPr>
      <dsp:spPr>
        <a:xfrm>
          <a:off x="2103120" y="1941"/>
          <a:ext cx="8412480" cy="1005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55397" rIns="163225" bIns="25539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City  of  Rockville DPW</a:t>
          </a:r>
        </a:p>
      </dsp:txBody>
      <dsp:txXfrm>
        <a:off x="2103120" y="1941"/>
        <a:ext cx="8412480" cy="1005500"/>
      </dsp:txXfrm>
    </dsp:sp>
    <dsp:sp modelId="{3E2DE5A5-A43A-4FAA-9CEB-0A0788C50503}">
      <dsp:nvSpPr>
        <dsp:cNvPr id="0" name=""/>
        <dsp:cNvSpPr/>
      </dsp:nvSpPr>
      <dsp:spPr>
        <a:xfrm>
          <a:off x="0" y="1941"/>
          <a:ext cx="2103120" cy="100550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99321" rIns="111290" bIns="9932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1941"/>
        <a:ext cx="2103120" cy="1005500"/>
      </dsp:txXfrm>
    </dsp:sp>
    <dsp:sp modelId="{F41471C9-26CD-496A-A924-79CE89471CBD}">
      <dsp:nvSpPr>
        <dsp:cNvPr id="0" name=""/>
        <dsp:cNvSpPr/>
      </dsp:nvSpPr>
      <dsp:spPr>
        <a:xfrm>
          <a:off x="2103120" y="1067771"/>
          <a:ext cx="8412480" cy="1005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55397" rIns="163225" bIns="25539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Engineering  Design  Consultant</a:t>
          </a:r>
        </a:p>
      </dsp:txBody>
      <dsp:txXfrm>
        <a:off x="2103120" y="1067771"/>
        <a:ext cx="8412480" cy="1005500"/>
      </dsp:txXfrm>
    </dsp:sp>
    <dsp:sp modelId="{2BBC4F57-A37D-4B21-BD24-836B52D0130C}">
      <dsp:nvSpPr>
        <dsp:cNvPr id="0" name=""/>
        <dsp:cNvSpPr/>
      </dsp:nvSpPr>
      <dsp:spPr>
        <a:xfrm>
          <a:off x="0" y="1067771"/>
          <a:ext cx="2103120" cy="100550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99321" rIns="111290" bIns="9932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1067771"/>
        <a:ext cx="2103120" cy="1005500"/>
      </dsp:txXfrm>
    </dsp:sp>
    <dsp:sp modelId="{0F2EDAE8-8823-4697-87B2-E443E3666033}">
      <dsp:nvSpPr>
        <dsp:cNvPr id="0" name=""/>
        <dsp:cNvSpPr/>
      </dsp:nvSpPr>
      <dsp:spPr>
        <a:xfrm>
          <a:off x="2103120" y="2133602"/>
          <a:ext cx="8412480" cy="1005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55397" rIns="163225" bIns="25539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Montgomery  County DOT</a:t>
          </a:r>
        </a:p>
      </dsp:txBody>
      <dsp:txXfrm>
        <a:off x="2103120" y="2133602"/>
        <a:ext cx="8412480" cy="1005500"/>
      </dsp:txXfrm>
    </dsp:sp>
    <dsp:sp modelId="{29B74F6F-0F23-4C5A-92DF-82A59828E411}">
      <dsp:nvSpPr>
        <dsp:cNvPr id="0" name=""/>
        <dsp:cNvSpPr/>
      </dsp:nvSpPr>
      <dsp:spPr>
        <a:xfrm>
          <a:off x="0" y="2133602"/>
          <a:ext cx="2103120" cy="100550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99321" rIns="111290" bIns="9932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0" y="2133602"/>
        <a:ext cx="2103120" cy="1005500"/>
      </dsp:txXfrm>
    </dsp:sp>
    <dsp:sp modelId="{4EF1394A-7F42-461A-8376-3756F82585DD}">
      <dsp:nvSpPr>
        <dsp:cNvPr id="0" name=""/>
        <dsp:cNvSpPr/>
      </dsp:nvSpPr>
      <dsp:spPr>
        <a:xfrm>
          <a:off x="2103120" y="3199433"/>
          <a:ext cx="8412480" cy="1005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55397" rIns="163225" bIns="25539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cap="none" spc="3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Maryland-National Capital Park and Planning Commission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(Mandatory Referral)</a:t>
          </a:r>
          <a:endParaRPr lang="en-US" sz="2800" b="1" kern="1200" cap="none" spc="300" dirty="0">
            <a:ln w="22225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3120" y="3199433"/>
        <a:ext cx="8412480" cy="1005500"/>
      </dsp:txXfrm>
    </dsp:sp>
    <dsp:sp modelId="{614EFCF0-8E03-48BF-9D22-1475BAA9338C}">
      <dsp:nvSpPr>
        <dsp:cNvPr id="0" name=""/>
        <dsp:cNvSpPr/>
      </dsp:nvSpPr>
      <dsp:spPr>
        <a:xfrm>
          <a:off x="0" y="3199433"/>
          <a:ext cx="2103120" cy="100550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99321" rIns="111290" bIns="9932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cap="none" spc="300" dirty="0">
            <a:ln w="22225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3199433"/>
        <a:ext cx="2103120" cy="100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4EF26-73D7-435A-A2B6-077AB7AF20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3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8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6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578ACC-22D6-47C1-A373-4FD133E34F3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5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4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6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9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3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8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04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www.strongtowns.org/journal/2017/2/14/in-praise-of-street-tre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wang@rockvillemd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054807"/>
            <a:ext cx="12649200" cy="1967947"/>
          </a:xfrm>
        </p:spPr>
        <p:txBody>
          <a:bodyPr>
            <a:noAutofit/>
          </a:bodyPr>
          <a:lstStyle/>
          <a:p>
            <a:r>
              <a:rPr lang="en-US" sz="4800" dirty="0"/>
              <a:t>CITY OF Rockville </a:t>
            </a:r>
            <a:br>
              <a:rPr lang="en-US" sz="4800" dirty="0"/>
            </a:br>
            <a:r>
              <a:rPr lang="en-US" sz="4800" dirty="0"/>
              <a:t>SCOTT DRIVE AND VEIRS DRIVE </a:t>
            </a:r>
            <a:br>
              <a:rPr lang="en-US" sz="4800" dirty="0"/>
            </a:br>
            <a:r>
              <a:rPr lang="en-US" sz="4800" dirty="0"/>
              <a:t>Shared Used Path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130925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Public Meeting</a:t>
            </a:r>
          </a:p>
          <a:p>
            <a:r>
              <a:rPr lang="en-US" sz="3200" dirty="0"/>
              <a:t>November 8, 2023</a:t>
            </a:r>
          </a:p>
          <a:p>
            <a:r>
              <a:rPr lang="en-US" sz="3200" dirty="0"/>
              <a:t>6pm – 7pm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A8F18-467C-9139-B04B-87A317AA1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400800"/>
            <a:ext cx="12619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505200"/>
            <a:ext cx="10515600" cy="11746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Shared Use Path along the south side of the corridor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2C479-E898-F540-F18C-B56458A7B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400800"/>
            <a:ext cx="12619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94F3CC-1A3C-5FC2-8918-18C8E755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59" y="260974"/>
            <a:ext cx="10148799" cy="1508760"/>
          </a:xfrm>
        </p:spPr>
        <p:txBody>
          <a:bodyPr/>
          <a:lstStyle/>
          <a:p>
            <a:r>
              <a:rPr lang="en-US" dirty="0"/>
              <a:t>Alternative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– </a:t>
            </a:r>
            <a:r>
              <a:rPr lang="en-US" sz="2800" dirty="0"/>
              <a:t>shared Use path along south side</a:t>
            </a:r>
          </a:p>
        </p:txBody>
      </p:sp>
      <p:pic>
        <p:nvPicPr>
          <p:cNvPr id="10" name="Content Placeholder 9" descr="A person riding a bike on a sidewalk&#10;&#10;Description automatically generated">
            <a:extLst>
              <a:ext uri="{FF2B5EF4-FFF2-40B4-BE49-F238E27FC236}">
                <a16:creationId xmlns:a16="http://schemas.microsoft.com/office/drawing/2014/main" id="{719923E8-5AC9-CCA1-58D8-1185966C16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05" y="2590800"/>
            <a:ext cx="5475424" cy="3291840"/>
          </a:xfrm>
        </p:spPr>
      </p:pic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96D77C22-9586-2C36-2768-5F5D51A35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85" y="2590800"/>
            <a:ext cx="5475429" cy="3291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2293D3-873F-20AF-FBFD-22E1121E3366}"/>
              </a:ext>
            </a:extLst>
          </p:cNvPr>
          <p:cNvSpPr/>
          <p:nvPr/>
        </p:nvSpPr>
        <p:spPr>
          <a:xfrm>
            <a:off x="6096000" y="1792936"/>
            <a:ext cx="45719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C0FFC-ADB4-323D-E387-7368300D9C9D}"/>
              </a:ext>
            </a:extLst>
          </p:cNvPr>
          <p:cNvSpPr txBox="1"/>
          <p:nvPr/>
        </p:nvSpPr>
        <p:spPr>
          <a:xfrm>
            <a:off x="4648200" y="6077634"/>
            <a:ext cx="270614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Veirs</a:t>
            </a:r>
            <a:r>
              <a:rPr lang="en-US" dirty="0"/>
              <a:t> Drive at </a:t>
            </a:r>
          </a:p>
          <a:p>
            <a:pPr algn="ctr"/>
            <a:r>
              <a:rPr lang="en-US" dirty="0"/>
              <a:t>The Village at Rockville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AA058-269A-491E-5BC4-1120B5994D65}"/>
              </a:ext>
            </a:extLst>
          </p:cNvPr>
          <p:cNvSpPr txBox="1"/>
          <p:nvPr/>
        </p:nvSpPr>
        <p:spPr>
          <a:xfrm>
            <a:off x="2593630" y="1969799"/>
            <a:ext cx="990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Existing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70179-DA59-1CD8-395D-07EAC3928E2F}"/>
              </a:ext>
            </a:extLst>
          </p:cNvPr>
          <p:cNvSpPr txBox="1"/>
          <p:nvPr/>
        </p:nvSpPr>
        <p:spPr>
          <a:xfrm>
            <a:off x="8620267" y="1968013"/>
            <a:ext cx="113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345260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EEFF916C-24E3-93A8-5772-8DF5141D4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16" y="2499360"/>
            <a:ext cx="5475429" cy="3291840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0DBAE004-AF81-A982-DAFD-A0B99D908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0832" y="2512423"/>
            <a:ext cx="5475426" cy="329184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94F3CC-1A3C-5FC2-8918-18C8E755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59" y="284176"/>
            <a:ext cx="10148799" cy="1508760"/>
          </a:xfrm>
        </p:spPr>
        <p:txBody>
          <a:bodyPr/>
          <a:lstStyle/>
          <a:p>
            <a:r>
              <a:rPr lang="en-US" dirty="0"/>
              <a:t>Alternative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–</a:t>
            </a:r>
            <a:r>
              <a:rPr lang="en-US" dirty="0"/>
              <a:t> </a:t>
            </a:r>
            <a:r>
              <a:rPr lang="en-US" sz="2800" dirty="0"/>
              <a:t>shared Use path along south side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293D3-873F-20AF-FBFD-22E1121E3366}"/>
              </a:ext>
            </a:extLst>
          </p:cNvPr>
          <p:cNvSpPr/>
          <p:nvPr/>
        </p:nvSpPr>
        <p:spPr>
          <a:xfrm>
            <a:off x="6096000" y="1792936"/>
            <a:ext cx="45719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422B3-DA75-1765-BC7E-EE9E006810F8}"/>
              </a:ext>
            </a:extLst>
          </p:cNvPr>
          <p:cNvSpPr txBox="1"/>
          <p:nvPr/>
        </p:nvSpPr>
        <p:spPr>
          <a:xfrm>
            <a:off x="4477872" y="5791200"/>
            <a:ext cx="3327693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Scott Drive looking</a:t>
            </a:r>
          </a:p>
          <a:p>
            <a:pPr algn="ctr"/>
            <a:r>
              <a:rPr lang="en-US" b="1" dirty="0"/>
              <a:t>towards Carriage Court</a:t>
            </a:r>
          </a:p>
          <a:p>
            <a:pPr algn="ctr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A41F0-F712-67EE-C753-5AC58825B5F3}"/>
              </a:ext>
            </a:extLst>
          </p:cNvPr>
          <p:cNvSpPr txBox="1"/>
          <p:nvPr/>
        </p:nvSpPr>
        <p:spPr>
          <a:xfrm>
            <a:off x="2593630" y="1969799"/>
            <a:ext cx="990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Existing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8FE28-4E5A-D03A-A1DF-74B6CB685D40}"/>
              </a:ext>
            </a:extLst>
          </p:cNvPr>
          <p:cNvSpPr txBox="1"/>
          <p:nvPr/>
        </p:nvSpPr>
        <p:spPr>
          <a:xfrm>
            <a:off x="8620267" y="1968013"/>
            <a:ext cx="113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315677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895" y="3429001"/>
            <a:ext cx="11120191" cy="685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Shared Use Path along north side of corridor with crossing to south side of corridor at Overlea Drive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21F3F-0CBB-8B62-3C0A-8EF3F762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400800"/>
            <a:ext cx="12619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1795988B-5A70-F440-F902-6B6FA5798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105" y="2667000"/>
            <a:ext cx="5475426" cy="3291840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DCF4C4A0-3D36-D6BC-A05D-77F9E8531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85" y="2667000"/>
            <a:ext cx="5475429" cy="329184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94F3CC-1A3C-5FC2-8918-18C8E755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19" y="457200"/>
            <a:ext cx="10241280" cy="150876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Alternative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dirty="0"/>
              <a:t> </a:t>
            </a:r>
            <a:r>
              <a:rPr lang="en-US" sz="3100" dirty="0"/>
              <a:t>shared Use path along north side, </a:t>
            </a:r>
            <a:br>
              <a:rPr lang="en-US" sz="3100" dirty="0"/>
            </a:br>
            <a:r>
              <a:rPr lang="en-US" sz="3100" dirty="0"/>
              <a:t>crossing to south side at overlea drive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293D3-873F-20AF-FBFD-22E1121E3366}"/>
              </a:ext>
            </a:extLst>
          </p:cNvPr>
          <p:cNvSpPr/>
          <p:nvPr/>
        </p:nvSpPr>
        <p:spPr>
          <a:xfrm>
            <a:off x="6096000" y="1792936"/>
            <a:ext cx="45719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422B3-DA75-1765-BC7E-EE9E006810F8}"/>
              </a:ext>
            </a:extLst>
          </p:cNvPr>
          <p:cNvSpPr txBox="1"/>
          <p:nvPr/>
        </p:nvSpPr>
        <p:spPr>
          <a:xfrm>
            <a:off x="4648200" y="6077634"/>
            <a:ext cx="270614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Veirs Drive at </a:t>
            </a:r>
          </a:p>
          <a:p>
            <a:pPr algn="ctr"/>
            <a:r>
              <a:rPr lang="en-US" b="1" dirty="0"/>
              <a:t>The Village at Rockville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7E4B5-A759-718A-BAED-848D4943A814}"/>
              </a:ext>
            </a:extLst>
          </p:cNvPr>
          <p:cNvSpPr txBox="1"/>
          <p:nvPr/>
        </p:nvSpPr>
        <p:spPr>
          <a:xfrm>
            <a:off x="2593630" y="1969799"/>
            <a:ext cx="990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Existing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ECF64-8D34-EA85-5B6A-55ED1F293839}"/>
              </a:ext>
            </a:extLst>
          </p:cNvPr>
          <p:cNvSpPr txBox="1"/>
          <p:nvPr/>
        </p:nvSpPr>
        <p:spPr>
          <a:xfrm>
            <a:off x="8620267" y="1968013"/>
            <a:ext cx="113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110932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F701882C-FC0E-BFDA-6ACC-10E6713C7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0" y="2667006"/>
            <a:ext cx="5323331" cy="3295891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BA42728D-8418-41A7-0126-612D8F7FA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580" y="2659593"/>
            <a:ext cx="5347279" cy="331071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94F3CC-1A3C-5FC2-8918-18C8E755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817" y="284176"/>
            <a:ext cx="10573513" cy="1508760"/>
          </a:xfrm>
        </p:spPr>
        <p:txBody>
          <a:bodyPr/>
          <a:lstStyle/>
          <a:p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Alternative </a:t>
            </a: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shared Use path along north side, crossing to south side at overlea drive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293D3-873F-20AF-FBFD-22E1121E3366}"/>
              </a:ext>
            </a:extLst>
          </p:cNvPr>
          <p:cNvSpPr/>
          <p:nvPr/>
        </p:nvSpPr>
        <p:spPr>
          <a:xfrm>
            <a:off x="6096000" y="1792936"/>
            <a:ext cx="45719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422B3-DA75-1765-BC7E-EE9E006810F8}"/>
              </a:ext>
            </a:extLst>
          </p:cNvPr>
          <p:cNvSpPr txBox="1"/>
          <p:nvPr/>
        </p:nvSpPr>
        <p:spPr>
          <a:xfrm>
            <a:off x="4636248" y="6096000"/>
            <a:ext cx="296522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Scott Drive</a:t>
            </a:r>
          </a:p>
          <a:p>
            <a:pPr algn="ctr"/>
            <a:r>
              <a:rPr lang="en-US" b="1" dirty="0"/>
              <a:t>North of Overlea Drive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0348E-9E34-8CEC-5924-CEABBC18AD45}"/>
              </a:ext>
            </a:extLst>
          </p:cNvPr>
          <p:cNvSpPr txBox="1"/>
          <p:nvPr/>
        </p:nvSpPr>
        <p:spPr>
          <a:xfrm>
            <a:off x="2593630" y="1969799"/>
            <a:ext cx="990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Existing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C3657-A577-4F6F-E0B7-51E08C0F5CD2}"/>
              </a:ext>
            </a:extLst>
          </p:cNvPr>
          <p:cNvSpPr txBox="1"/>
          <p:nvPr/>
        </p:nvSpPr>
        <p:spPr>
          <a:xfrm>
            <a:off x="8620267" y="1968013"/>
            <a:ext cx="113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95661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94F3CC-1A3C-5FC2-8918-18C8E755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84176"/>
            <a:ext cx="10278858" cy="1508760"/>
          </a:xfrm>
        </p:spPr>
        <p:txBody>
          <a:bodyPr/>
          <a:lstStyle/>
          <a:p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Alternative </a:t>
            </a: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shared Use path along north side, </a:t>
            </a:r>
            <a:b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crossing to south side at overlea drive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422B3-DA75-1765-BC7E-EE9E006810F8}"/>
              </a:ext>
            </a:extLst>
          </p:cNvPr>
          <p:cNvSpPr txBox="1"/>
          <p:nvPr/>
        </p:nvSpPr>
        <p:spPr>
          <a:xfrm>
            <a:off x="4477872" y="5791200"/>
            <a:ext cx="3327693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Scott Drive looking</a:t>
            </a:r>
          </a:p>
          <a:p>
            <a:pPr algn="ctr"/>
            <a:r>
              <a:rPr lang="en-US" dirty="0"/>
              <a:t>towards Carriage Court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6FB3E-CDFB-4D93-633F-5F9E5852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82" y="1999619"/>
            <a:ext cx="9022081" cy="46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EEFF916C-24E3-93A8-5772-8DF5141D4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14" y="2615045"/>
            <a:ext cx="5475429" cy="3291807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0DBAE004-AF81-A982-DAFD-A0B99D908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7160" y="2615046"/>
            <a:ext cx="5475426" cy="329180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94F3CC-1A3C-5FC2-8918-18C8E755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58" y="457200"/>
            <a:ext cx="10363200" cy="150876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Alternative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dirty="0"/>
              <a:t> </a:t>
            </a:r>
            <a:r>
              <a:rPr lang="en-US" sz="3100" dirty="0"/>
              <a:t>shared Use path along north side, </a:t>
            </a:r>
            <a:br>
              <a:rPr lang="en-US" sz="3100" dirty="0"/>
            </a:br>
            <a:r>
              <a:rPr lang="en-US" sz="3100" dirty="0"/>
              <a:t>crossing to south side at overlea drive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293D3-873F-20AF-FBFD-22E1121E3366}"/>
              </a:ext>
            </a:extLst>
          </p:cNvPr>
          <p:cNvSpPr/>
          <p:nvPr/>
        </p:nvSpPr>
        <p:spPr>
          <a:xfrm>
            <a:off x="6096000" y="1792936"/>
            <a:ext cx="45719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422B3-DA75-1765-BC7E-EE9E006810F8}"/>
              </a:ext>
            </a:extLst>
          </p:cNvPr>
          <p:cNvSpPr txBox="1"/>
          <p:nvPr/>
        </p:nvSpPr>
        <p:spPr>
          <a:xfrm>
            <a:off x="4712448" y="6059269"/>
            <a:ext cx="281282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Scott Drive</a:t>
            </a:r>
          </a:p>
          <a:p>
            <a:pPr algn="ctr"/>
            <a:r>
              <a:rPr lang="en-US" b="1" dirty="0"/>
              <a:t>Overlea Drive Crossing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2EC97-17B9-C1F5-EDD2-1A76A391E344}"/>
              </a:ext>
            </a:extLst>
          </p:cNvPr>
          <p:cNvSpPr txBox="1"/>
          <p:nvPr/>
        </p:nvSpPr>
        <p:spPr>
          <a:xfrm>
            <a:off x="2593630" y="1969799"/>
            <a:ext cx="990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Existing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AC521-1709-6816-A4D9-B55548C0B6C6}"/>
              </a:ext>
            </a:extLst>
          </p:cNvPr>
          <p:cNvSpPr txBox="1"/>
          <p:nvPr/>
        </p:nvSpPr>
        <p:spPr>
          <a:xfrm>
            <a:off x="8620267" y="1968013"/>
            <a:ext cx="113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37447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EEFF916C-24E3-93A8-5772-8DF5141D4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16" y="2499360"/>
            <a:ext cx="5475429" cy="3291840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0DBAE004-AF81-A982-DAFD-A0B99D908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0832" y="2512423"/>
            <a:ext cx="5475426" cy="329184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94F3CC-1A3C-5FC2-8918-18C8E755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84176"/>
            <a:ext cx="10278858" cy="1508760"/>
          </a:xfrm>
        </p:spPr>
        <p:txBody>
          <a:bodyPr/>
          <a:lstStyle/>
          <a:p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Alternative </a:t>
            </a: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shared Use path along north side, </a:t>
            </a:r>
            <a:b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99BDD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crossing to south side at overlea drive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293D3-873F-20AF-FBFD-22E1121E3366}"/>
              </a:ext>
            </a:extLst>
          </p:cNvPr>
          <p:cNvSpPr/>
          <p:nvPr/>
        </p:nvSpPr>
        <p:spPr>
          <a:xfrm>
            <a:off x="6096000" y="1792936"/>
            <a:ext cx="45719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422B3-DA75-1765-BC7E-EE9E006810F8}"/>
              </a:ext>
            </a:extLst>
          </p:cNvPr>
          <p:cNvSpPr txBox="1"/>
          <p:nvPr/>
        </p:nvSpPr>
        <p:spPr>
          <a:xfrm>
            <a:off x="4477872" y="5791200"/>
            <a:ext cx="3327693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Scott Drive looking</a:t>
            </a:r>
          </a:p>
          <a:p>
            <a:pPr algn="ctr"/>
            <a:r>
              <a:rPr lang="en-US" b="1" dirty="0"/>
              <a:t>towards Carriage Court</a:t>
            </a:r>
          </a:p>
          <a:p>
            <a:pPr algn="ctr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568F8-B919-76EF-2142-8604B1F466BD}"/>
              </a:ext>
            </a:extLst>
          </p:cNvPr>
          <p:cNvSpPr txBox="1"/>
          <p:nvPr/>
        </p:nvSpPr>
        <p:spPr>
          <a:xfrm>
            <a:off x="2593630" y="1969799"/>
            <a:ext cx="990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Existing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4CF88-C7CB-211A-A85A-56F1F79BDFAF}"/>
              </a:ext>
            </a:extLst>
          </p:cNvPr>
          <p:cNvSpPr txBox="1"/>
          <p:nvPr/>
        </p:nvSpPr>
        <p:spPr>
          <a:xfrm>
            <a:off x="8620267" y="1968013"/>
            <a:ext cx="113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204838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F8C9-14AA-4943-A11D-747A0B27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53" y="283455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b="1" dirty="0"/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7BD2B-4E79-3E3B-6AD5-0F0CA65A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71892"/>
            <a:ext cx="1261981" cy="3657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B8FF7E0-939A-B36A-9101-1E8AD16CB192}"/>
              </a:ext>
            </a:extLst>
          </p:cNvPr>
          <p:cNvGrpSpPr/>
          <p:nvPr/>
        </p:nvGrpSpPr>
        <p:grpSpPr>
          <a:xfrm>
            <a:off x="2330073" y="5485612"/>
            <a:ext cx="7772400" cy="991388"/>
            <a:chOff x="0" y="3450549"/>
            <a:chExt cx="4754562" cy="7548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E6B4CB-345B-21B0-D724-BF43B4E6CE13}"/>
                </a:ext>
              </a:extLst>
            </p:cNvPr>
            <p:cNvSpPr/>
            <p:nvPr/>
          </p:nvSpPr>
          <p:spPr>
            <a:xfrm>
              <a:off x="0" y="3450549"/>
              <a:ext cx="4754562" cy="754895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D8204A-82E5-8330-6338-4B67A006092B}"/>
                </a:ext>
              </a:extLst>
            </p:cNvPr>
            <p:cNvSpPr txBox="1"/>
            <p:nvPr/>
          </p:nvSpPr>
          <p:spPr>
            <a:xfrm>
              <a:off x="0" y="3644878"/>
              <a:ext cx="4754562" cy="40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600" kern="1200" dirty="0"/>
                <a:t>Secure Funding for Detailed Design and Construction       </a:t>
              </a:r>
            </a:p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600" dirty="0"/>
                <a:t>May  2024</a:t>
              </a:r>
              <a:endParaRPr lang="en-US" sz="2600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305F48-8860-C442-6591-0C162A4B2E79}"/>
              </a:ext>
            </a:extLst>
          </p:cNvPr>
          <p:cNvGrpSpPr/>
          <p:nvPr/>
        </p:nvGrpSpPr>
        <p:grpSpPr>
          <a:xfrm>
            <a:off x="2330073" y="4335906"/>
            <a:ext cx="7772400" cy="1161030"/>
            <a:chOff x="0" y="2300842"/>
            <a:chExt cx="4754562" cy="1161029"/>
          </a:xfrm>
        </p:grpSpPr>
        <p:sp>
          <p:nvSpPr>
            <p:cNvPr id="11" name="Callout: Up Arrow 10">
              <a:extLst>
                <a:ext uri="{FF2B5EF4-FFF2-40B4-BE49-F238E27FC236}">
                  <a16:creationId xmlns:a16="http://schemas.microsoft.com/office/drawing/2014/main" id="{2372E70D-3A71-702F-D5C8-1362543B9CDB}"/>
                </a:ext>
              </a:extLst>
            </p:cNvPr>
            <p:cNvSpPr/>
            <p:nvPr/>
          </p:nvSpPr>
          <p:spPr>
            <a:xfrm rot="10800000">
              <a:off x="0" y="2300842"/>
              <a:ext cx="4754562" cy="1161029"/>
            </a:xfrm>
            <a:prstGeom prst="upArrowCallout">
              <a:avLst/>
            </a:prstGeom>
            <a:solidFill>
              <a:schemeClr val="tx1"/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Callout: Up Arrow 6">
              <a:extLst>
                <a:ext uri="{FF2B5EF4-FFF2-40B4-BE49-F238E27FC236}">
                  <a16:creationId xmlns:a16="http://schemas.microsoft.com/office/drawing/2014/main" id="{7E4AC9E9-1121-4D0F-8DCD-3529F66283FD}"/>
                </a:ext>
              </a:extLst>
            </p:cNvPr>
            <p:cNvSpPr txBox="1"/>
            <p:nvPr/>
          </p:nvSpPr>
          <p:spPr>
            <a:xfrm>
              <a:off x="0" y="2300842"/>
              <a:ext cx="4754562" cy="754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600" dirty="0"/>
                <a:t>Prepare Feasibility Report  </a:t>
              </a:r>
            </a:p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600" dirty="0"/>
                <a:t>January 2024</a:t>
              </a:r>
              <a:endParaRPr lang="en-US" sz="26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BBA4B7-BE27-D8BE-D463-16F6AC50F2EA}"/>
              </a:ext>
            </a:extLst>
          </p:cNvPr>
          <p:cNvGrpSpPr/>
          <p:nvPr/>
        </p:nvGrpSpPr>
        <p:grpSpPr>
          <a:xfrm>
            <a:off x="2330073" y="3186200"/>
            <a:ext cx="7772400" cy="1161029"/>
            <a:chOff x="0" y="1151136"/>
            <a:chExt cx="4754562" cy="1161029"/>
          </a:xfrm>
        </p:grpSpPr>
        <p:sp>
          <p:nvSpPr>
            <p:cNvPr id="8" name="Callout: Up Arrow 7">
              <a:extLst>
                <a:ext uri="{FF2B5EF4-FFF2-40B4-BE49-F238E27FC236}">
                  <a16:creationId xmlns:a16="http://schemas.microsoft.com/office/drawing/2014/main" id="{5F8351DE-CEF7-529D-7618-717D82CD4C64}"/>
                </a:ext>
              </a:extLst>
            </p:cNvPr>
            <p:cNvSpPr/>
            <p:nvPr/>
          </p:nvSpPr>
          <p:spPr>
            <a:xfrm rot="10800000">
              <a:off x="0" y="1151136"/>
              <a:ext cx="4754562" cy="1161029"/>
            </a:xfrm>
            <a:prstGeom prst="upArrowCallout">
              <a:avLst/>
            </a:prstGeom>
            <a:solidFill>
              <a:schemeClr val="tx1"/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Callout: Up Arrow 8">
              <a:extLst>
                <a:ext uri="{FF2B5EF4-FFF2-40B4-BE49-F238E27FC236}">
                  <a16:creationId xmlns:a16="http://schemas.microsoft.com/office/drawing/2014/main" id="{3EA0C5DF-F3E2-C393-2892-45AD7F929227}"/>
                </a:ext>
              </a:extLst>
            </p:cNvPr>
            <p:cNvSpPr txBox="1"/>
            <p:nvPr/>
          </p:nvSpPr>
          <p:spPr>
            <a:xfrm rot="21600000">
              <a:off x="0" y="1151136"/>
              <a:ext cx="4754562" cy="754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600" kern="1200" dirty="0">
                  <a:solidFill>
                    <a:schemeClr val="bg1"/>
                  </a:solidFill>
                </a:rPr>
                <a:t>Selected Preferred </a:t>
              </a:r>
              <a:r>
                <a:rPr lang="en-US" sz="2600" dirty="0">
                  <a:solidFill>
                    <a:schemeClr val="bg1"/>
                  </a:solidFill>
                </a:rPr>
                <a:t>Alternative</a:t>
              </a:r>
              <a:r>
                <a:rPr lang="en-US" sz="2600" kern="1200" dirty="0">
                  <a:solidFill>
                    <a:schemeClr val="bg1"/>
                  </a:solidFill>
                </a:rPr>
                <a:t> </a:t>
              </a:r>
            </a:p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600" kern="1200" dirty="0">
                  <a:solidFill>
                    <a:schemeClr val="bg1"/>
                  </a:solidFill>
                </a:rPr>
                <a:t>December 2023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508DB2-966F-9901-A3BB-FF85AB7891D1}"/>
              </a:ext>
            </a:extLst>
          </p:cNvPr>
          <p:cNvGrpSpPr/>
          <p:nvPr/>
        </p:nvGrpSpPr>
        <p:grpSpPr>
          <a:xfrm>
            <a:off x="2330073" y="2025171"/>
            <a:ext cx="7772400" cy="1161029"/>
            <a:chOff x="0" y="1430"/>
            <a:chExt cx="4754562" cy="1161029"/>
          </a:xfrm>
        </p:grpSpPr>
        <p:sp>
          <p:nvSpPr>
            <p:cNvPr id="16" name="Callout: Up Arrow 15">
              <a:extLst>
                <a:ext uri="{FF2B5EF4-FFF2-40B4-BE49-F238E27FC236}">
                  <a16:creationId xmlns:a16="http://schemas.microsoft.com/office/drawing/2014/main" id="{9DBB369C-254A-5E83-B3DB-DD36549FA3D7}"/>
                </a:ext>
              </a:extLst>
            </p:cNvPr>
            <p:cNvSpPr/>
            <p:nvPr/>
          </p:nvSpPr>
          <p:spPr>
            <a:xfrm rot="10800000">
              <a:off x="0" y="1430"/>
              <a:ext cx="4754562" cy="1161029"/>
            </a:xfrm>
            <a:prstGeom prst="upArrowCallout">
              <a:avLst/>
            </a:prstGeom>
            <a:solidFill>
              <a:schemeClr val="tx1"/>
            </a:solidFill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Callout: Up Arrow 4">
              <a:extLst>
                <a:ext uri="{FF2B5EF4-FFF2-40B4-BE49-F238E27FC236}">
                  <a16:creationId xmlns:a16="http://schemas.microsoft.com/office/drawing/2014/main" id="{4FEB4030-CA9A-F342-1B0B-64C85A1F1E51}"/>
                </a:ext>
              </a:extLst>
            </p:cNvPr>
            <p:cNvSpPr txBox="1"/>
            <p:nvPr/>
          </p:nvSpPr>
          <p:spPr>
            <a:xfrm rot="21600000">
              <a:off x="0" y="1430"/>
              <a:ext cx="4754562" cy="754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600" dirty="0"/>
                <a:t>Collect Public Comments </a:t>
              </a:r>
            </a:p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600" dirty="0"/>
                <a:t>November 2023</a:t>
              </a:r>
              <a:endParaRPr lang="en-U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457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42152"/>
            <a:ext cx="9601200" cy="1838519"/>
          </a:xfrm>
        </p:spPr>
        <p:txBody>
          <a:bodyPr/>
          <a:lstStyle/>
          <a:p>
            <a:r>
              <a:rPr lang="en-US" dirty="0"/>
              <a:t>Welcome and Introductions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6F683-7352-FD3E-0DF3-DACC89E7C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9" y="6448434"/>
            <a:ext cx="12619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F8C9-14AA-4943-A11D-747A0B27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53" y="283455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b="1" dirty="0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7BD2B-4E79-3E3B-6AD5-0F0CA65A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71892"/>
            <a:ext cx="1261981" cy="3657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0A0A6F6-6EAB-6662-67A3-08EA70C85310}"/>
              </a:ext>
            </a:extLst>
          </p:cNvPr>
          <p:cNvGrpSpPr/>
          <p:nvPr/>
        </p:nvGrpSpPr>
        <p:grpSpPr>
          <a:xfrm>
            <a:off x="3352637" y="2165017"/>
            <a:ext cx="6248400" cy="3397583"/>
            <a:chOff x="1956752" y="0"/>
            <a:chExt cx="7827010" cy="42068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BC1A843-3B48-886A-C61A-681D29DD320E}"/>
                </a:ext>
              </a:extLst>
            </p:cNvPr>
            <p:cNvSpPr/>
            <p:nvPr/>
          </p:nvSpPr>
          <p:spPr>
            <a:xfrm>
              <a:off x="1956752" y="0"/>
              <a:ext cx="7827010" cy="42068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4E09B7-D57A-C55E-0B49-9819438E9C7D}"/>
                </a:ext>
              </a:extLst>
            </p:cNvPr>
            <p:cNvSpPr txBox="1"/>
            <p:nvPr/>
          </p:nvSpPr>
          <p:spPr>
            <a:xfrm>
              <a:off x="1956752" y="0"/>
              <a:ext cx="7827010" cy="4206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1866" tIns="1068546" rIns="151866" bIns="1068546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u="sng" kern="1200" dirty="0"/>
                <a:t>Contact Information</a:t>
              </a:r>
              <a:r>
                <a:rPr lang="en-US" sz="2400" kern="1200" dirty="0"/>
                <a:t>: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Jennifer Wang, PE, PTOE, PMP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Senior Transportation Engineer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Department of Public Works 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City of Rockville</a:t>
              </a:r>
              <a:endParaRPr lang="en-US" sz="2400" dirty="0"/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0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hlinkClick r:id="rId3"/>
                </a:rPr>
                <a:t>jwang@rockvillemd.gov</a:t>
              </a:r>
              <a:endParaRPr lang="en-US" sz="2400" b="1" i="0" dirty="0">
                <a:solidFill>
                  <a:srgbClr val="0563C1"/>
                </a:solidFill>
                <a:effectLst/>
                <a:latin typeface="Calibri" panose="020F0502020204030204" pitchFamily="34" charset="0"/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(240) 314-8506 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FD3F27-42E5-1E5B-773E-0ABB933DFE8D}"/>
              </a:ext>
            </a:extLst>
          </p:cNvPr>
          <p:cNvGrpSpPr/>
          <p:nvPr/>
        </p:nvGrpSpPr>
        <p:grpSpPr>
          <a:xfrm>
            <a:off x="1338181" y="2165016"/>
            <a:ext cx="2014456" cy="3397583"/>
            <a:chOff x="0" y="0"/>
            <a:chExt cx="1956752" cy="42068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FED0B4-15A5-5AD0-C4EC-F38510478CB2}"/>
                </a:ext>
              </a:extLst>
            </p:cNvPr>
            <p:cNvSpPr/>
            <p:nvPr/>
          </p:nvSpPr>
          <p:spPr>
            <a:xfrm>
              <a:off x="0" y="0"/>
              <a:ext cx="1956752" cy="42068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DBD0C5-F9E7-FB3A-6189-B5510B08AB63}"/>
                </a:ext>
              </a:extLst>
            </p:cNvPr>
            <p:cNvSpPr txBox="1"/>
            <p:nvPr/>
          </p:nvSpPr>
          <p:spPr>
            <a:xfrm>
              <a:off x="0" y="0"/>
              <a:ext cx="1956752" cy="4206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545" tIns="415546" rIns="103545" bIns="41554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5A49F3-72CE-2170-F543-DCF996C893A5}"/>
              </a:ext>
            </a:extLst>
          </p:cNvPr>
          <p:cNvGrpSpPr/>
          <p:nvPr/>
        </p:nvGrpSpPr>
        <p:grpSpPr>
          <a:xfrm>
            <a:off x="1431008" y="3620919"/>
            <a:ext cx="1828801" cy="485775"/>
            <a:chOff x="1131404" y="1933159"/>
            <a:chExt cx="1879961" cy="4857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3D0545-5872-494C-A1B7-2E24DC6257A3}"/>
                </a:ext>
              </a:extLst>
            </p:cNvPr>
            <p:cNvSpPr/>
            <p:nvPr/>
          </p:nvSpPr>
          <p:spPr>
            <a:xfrm>
              <a:off x="1131404" y="1933159"/>
              <a:ext cx="1879961" cy="485775"/>
            </a:xfrm>
            <a:prstGeom prst="rect">
              <a:avLst/>
            </a:prstGeom>
            <a:solidFill>
              <a:srgbClr val="06349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541B74-DA5C-B833-441E-49FB97BF0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1933159"/>
              <a:ext cx="1868365" cy="48577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496E16D-E849-619C-5917-FA0A9E1F0A63}"/>
              </a:ext>
            </a:extLst>
          </p:cNvPr>
          <p:cNvSpPr txBox="1"/>
          <p:nvPr/>
        </p:nvSpPr>
        <p:spPr>
          <a:xfrm>
            <a:off x="1336800" y="5590670"/>
            <a:ext cx="8765673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Alternative Concept Plans are available for review at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https://www.rockvillemd.gov/689/Sidewalks</a:t>
            </a:r>
            <a:endParaRPr lang="en-US" sz="2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1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7DE4091-6DF8-4882-B1DC-A576D3033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483298"/>
              </p:ext>
            </p:extLst>
          </p:nvPr>
        </p:nvGraphicFramePr>
        <p:xfrm>
          <a:off x="1447800" y="2057400"/>
          <a:ext cx="1051560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D37831C-BF39-1935-D1A0-2BCFA52EE0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00800"/>
            <a:ext cx="1257300" cy="36732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86C769-3B1A-8535-481F-C7DB348C82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3457475"/>
            <a:ext cx="1638300" cy="4351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11C33AF-76E2-F4E8-E28E-44E534C913AD}"/>
              </a:ext>
            </a:extLst>
          </p:cNvPr>
          <p:cNvGrpSpPr/>
          <p:nvPr/>
        </p:nvGrpSpPr>
        <p:grpSpPr>
          <a:xfrm>
            <a:off x="1523999" y="2365375"/>
            <a:ext cx="1828801" cy="485775"/>
            <a:chOff x="1131404" y="1933159"/>
            <a:chExt cx="1879961" cy="485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42FFA9-6486-0F7D-2951-2F212994BB78}"/>
                </a:ext>
              </a:extLst>
            </p:cNvPr>
            <p:cNvSpPr/>
            <p:nvPr/>
          </p:nvSpPr>
          <p:spPr>
            <a:xfrm>
              <a:off x="1131404" y="1933159"/>
              <a:ext cx="1879961" cy="485775"/>
            </a:xfrm>
            <a:prstGeom prst="rect">
              <a:avLst/>
            </a:prstGeom>
            <a:solidFill>
              <a:srgbClr val="06349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35FA8E-974C-215F-AEA6-F95CCD36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000" y="1933159"/>
              <a:ext cx="1868365" cy="485775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A5065BF-C52F-01A1-B235-6BF3EBE7EBB3}"/>
              </a:ext>
            </a:extLst>
          </p:cNvPr>
          <p:cNvSpPr txBox="1">
            <a:spLocks/>
          </p:cNvSpPr>
          <p:nvPr/>
        </p:nvSpPr>
        <p:spPr>
          <a:xfrm>
            <a:off x="0" y="180811"/>
            <a:ext cx="12192000" cy="1495590"/>
          </a:xfrm>
          <a:prstGeom prst="rect">
            <a:avLst/>
          </a:prstGeom>
          <a:solidFill>
            <a:srgbClr val="099BD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Project  design  Team</a:t>
            </a:r>
          </a:p>
        </p:txBody>
      </p:sp>
      <p:pic>
        <p:nvPicPr>
          <p:cNvPr id="1026" name="Picture 2" descr="Official patch page, Montgomery County MD">
            <a:extLst>
              <a:ext uri="{FF2B5EF4-FFF2-40B4-BE49-F238E27FC236}">
                <a16:creationId xmlns:a16="http://schemas.microsoft.com/office/drawing/2014/main" id="{3AE91C6F-9C79-C7D9-52B4-64CCC453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72814"/>
            <a:ext cx="850803" cy="8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129749-A6B3-96E6-2828-DA984AD878C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88532" b="6121"/>
          <a:stretch/>
        </p:blipFill>
        <p:spPr>
          <a:xfrm>
            <a:off x="2133600" y="5399455"/>
            <a:ext cx="609600" cy="620345"/>
          </a:xfrm>
          <a:prstGeom prst="rect">
            <a:avLst/>
          </a:prstGeom>
          <a:solidFill>
            <a:srgbClr val="063497"/>
          </a:solidFill>
          <a:ln w="76200">
            <a:solidFill>
              <a:srgbClr val="063497"/>
            </a:solidFill>
          </a:ln>
        </p:spPr>
      </p:pic>
    </p:spTree>
    <p:extLst>
      <p:ext uri="{BB962C8B-B14F-4D97-AF65-F5344CB8AC3E}">
        <p14:creationId xmlns:p14="http://schemas.microsoft.com/office/powerpoint/2010/main" val="207899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5969"/>
            <a:ext cx="9601200" cy="1838519"/>
          </a:xfrm>
        </p:spPr>
        <p:txBody>
          <a:bodyPr/>
          <a:lstStyle/>
          <a:p>
            <a:r>
              <a:rPr lang="en-US" dirty="0"/>
              <a:t>Project 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4BA90-E353-4ABD-2201-D8F50B870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09" y="6400800"/>
            <a:ext cx="12619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6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F8C9-14AA-4943-A11D-747A0B27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53" y="283455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b="1" dirty="0"/>
              <a:t>Project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99EFB-CCAA-B42E-D2DC-A29756AB2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71892"/>
            <a:ext cx="1261981" cy="36579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F487825-EDB7-0B0B-8B82-65B5AEBD4B1E}"/>
              </a:ext>
            </a:extLst>
          </p:cNvPr>
          <p:cNvSpPr/>
          <p:nvPr/>
        </p:nvSpPr>
        <p:spPr>
          <a:xfrm>
            <a:off x="1905000" y="1983227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Feasibility Study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36DBB8D-CE36-FC99-9868-6227B41B9297}"/>
              </a:ext>
            </a:extLst>
          </p:cNvPr>
          <p:cNvSpPr/>
          <p:nvPr/>
        </p:nvSpPr>
        <p:spPr>
          <a:xfrm>
            <a:off x="1905000" y="2926416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1.2 mile long Shared Use Path along Veirs Drive and Scott Drive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100E9-7090-5A56-75E2-D15004EF11E1}"/>
              </a:ext>
            </a:extLst>
          </p:cNvPr>
          <p:cNvSpPr/>
          <p:nvPr/>
        </p:nvSpPr>
        <p:spPr>
          <a:xfrm>
            <a:off x="1905000" y="3869606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Safety Improvements for pedestrian and bicycles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to Robert Forest Middle School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FCF63B-8FCB-5DB0-C4B6-8673D145A6BC}"/>
              </a:ext>
            </a:extLst>
          </p:cNvPr>
          <p:cNvSpPr/>
          <p:nvPr/>
        </p:nvSpPr>
        <p:spPr>
          <a:xfrm>
            <a:off x="1905000" y="4812795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Safety Improvements for pedestrian and bicycles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to Villages of Rockville senior community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E17468-F318-B27B-4A87-165CAA688012}"/>
              </a:ext>
            </a:extLst>
          </p:cNvPr>
          <p:cNvSpPr/>
          <p:nvPr/>
        </p:nvSpPr>
        <p:spPr>
          <a:xfrm>
            <a:off x="1905000" y="5755984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Improve pedestrian and bicycle access and safety</a:t>
            </a:r>
          </a:p>
        </p:txBody>
      </p:sp>
    </p:spTree>
    <p:extLst>
      <p:ext uri="{BB962C8B-B14F-4D97-AF65-F5344CB8AC3E}">
        <p14:creationId xmlns:p14="http://schemas.microsoft.com/office/powerpoint/2010/main" val="119032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F8C9-14AA-4943-A11D-747A0B27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32" y="230189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b="1" dirty="0"/>
              <a:t>Project LOCATION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B6063D-46E7-48DD-A837-0A9F5719C158}"/>
              </a:ext>
            </a:extLst>
          </p:cNvPr>
          <p:cNvSpPr txBox="1">
            <a:spLocks/>
          </p:cNvSpPr>
          <p:nvPr/>
        </p:nvSpPr>
        <p:spPr>
          <a:xfrm>
            <a:off x="381001" y="2133600"/>
            <a:ext cx="3657600" cy="313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DF1E7-F853-2EB6-DFC2-864A3C83511D}"/>
              </a:ext>
            </a:extLst>
          </p:cNvPr>
          <p:cNvSpPr txBox="1"/>
          <p:nvPr/>
        </p:nvSpPr>
        <p:spPr>
          <a:xfrm>
            <a:off x="371914" y="2209800"/>
            <a:ext cx="3971486" cy="1601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1.2 mile long corridor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Veirs Drive and Scott Drive from Glen Mill Road to Wootton Parkway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2F009-1F2A-8793-3B8E-0ECD0535DB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984" t="2250" r="1543" b="1141"/>
          <a:stretch/>
        </p:blipFill>
        <p:spPr>
          <a:xfrm>
            <a:off x="4649600" y="1046018"/>
            <a:ext cx="7552886" cy="578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35825-C89C-BE06-CCDD-E1D3BF86A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371892"/>
            <a:ext cx="1261981" cy="3657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EF657E3-AA36-9A36-5A98-6752AD86CDE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14098" y="4713911"/>
            <a:ext cx="7359187" cy="2097300"/>
            <a:chOff x="5051958" y="1079084"/>
            <a:chExt cx="7519735" cy="33405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68E3A3-34B0-1917-5451-B2BB92A11F6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51958" y="1079084"/>
              <a:ext cx="7140042" cy="33405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3CAA80-5A55-FCCA-357F-0FB88A547C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66552" y="3994766"/>
              <a:ext cx="228600" cy="224736"/>
            </a:xfrm>
            <a:prstGeom prst="rect">
              <a:avLst/>
            </a:prstGeom>
            <a:solidFill>
              <a:srgbClr val="0070FF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A2E15B-E22D-A2A8-3C5D-60B283A4AD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80" y="1150843"/>
              <a:ext cx="64870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Proposed Scott –Veirs Drive Shared Use Path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C81F22-55D7-BC6D-396E-A14ED71F73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80" y="1496641"/>
              <a:ext cx="64870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Millennium Trail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D0C8B9-0E5F-6863-73BD-FC858D4ABC6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80" y="1842439"/>
              <a:ext cx="67156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Proposed Separate Bikeway (To be built by Montgomery County)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5E5AAF-F9D7-3752-2568-3BFDB416DD6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80" y="2188237"/>
              <a:ext cx="64870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City Limits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755F3C-CA94-00B2-1438-BC3242DD9A4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80" y="2534035"/>
              <a:ext cx="64870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City of Rockville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03DFB8-3360-5188-36FF-E65C71403E5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80" y="2879833"/>
              <a:ext cx="64870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Montgomery County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2C2563-DD32-1452-E031-7535F596B70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80" y="3225631"/>
              <a:ext cx="64870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Parks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D6ABE9-6D39-097E-9872-7AAB75D1472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80" y="3571429"/>
              <a:ext cx="64870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Rockville School Grounds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2AA82-D795-5788-BD44-2903BDA9E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6079" y="3917229"/>
              <a:ext cx="648701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Senior living locations in Rockville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D66E4AA-032F-116C-32E0-E487608713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4152" y="3626357"/>
              <a:ext cx="533400" cy="224736"/>
            </a:xfrm>
            <a:prstGeom prst="rect">
              <a:avLst/>
            </a:prstGeom>
            <a:solidFill>
              <a:srgbClr val="FFBEBE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ED56694-C693-BEA7-A593-AFFC821C2D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4152" y="3316632"/>
              <a:ext cx="533400" cy="224736"/>
            </a:xfrm>
            <a:prstGeom prst="rect">
              <a:avLst/>
            </a:prstGeom>
            <a:solidFill>
              <a:srgbClr val="A3FF73"/>
            </a:solidFill>
            <a:ln w="22225">
              <a:solidFill>
                <a:schemeClr val="bg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14E25B-2962-8E6A-3D18-5912AB5451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4152" y="2606333"/>
              <a:ext cx="533400" cy="224736"/>
            </a:xfrm>
            <a:prstGeom prst="rect">
              <a:avLst/>
            </a:prstGeom>
            <a:solidFill>
              <a:srgbClr val="9C9C9C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DDF88D-E835-1DC1-9BDC-7898AB62F8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4152" y="2952131"/>
              <a:ext cx="533400" cy="224736"/>
            </a:xfrm>
            <a:prstGeom prst="rect">
              <a:avLst/>
            </a:prstGeom>
            <a:solidFill>
              <a:srgbClr val="CCCCCC"/>
            </a:solidFill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8A227F-E1A9-31FE-2CDE-57790B1832D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5298864" y="1337178"/>
              <a:ext cx="548688" cy="4384"/>
            </a:xfrm>
            <a:prstGeom prst="line">
              <a:avLst/>
            </a:prstGeom>
            <a:ln w="508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CAF412-73BD-1C5D-F52E-FA6A10E7A1B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5298864" y="1682899"/>
              <a:ext cx="548688" cy="4384"/>
            </a:xfrm>
            <a:prstGeom prst="line">
              <a:avLst/>
            </a:prstGeom>
            <a:ln w="50800" cap="rnd">
              <a:solidFill>
                <a:srgbClr val="A80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CF9C1D-6003-124F-A6A6-9877A54CCDC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5298864" y="2022230"/>
              <a:ext cx="548688" cy="4384"/>
            </a:xfrm>
            <a:prstGeom prst="line">
              <a:avLst/>
            </a:prstGeom>
            <a:ln w="50800" cap="rnd">
              <a:solidFill>
                <a:srgbClr val="FFAD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3B3BB6-8614-7D43-7816-BD8664C5219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5294304" y="2365466"/>
              <a:ext cx="548688" cy="4384"/>
            </a:xfrm>
            <a:prstGeom prst="line">
              <a:avLst/>
            </a:prstGeom>
            <a:ln w="50800" cap="rnd">
              <a:solidFill>
                <a:srgbClr val="37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91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F8C9-14AA-4943-A11D-747A0B27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53" y="283455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b="1" dirty="0"/>
              <a:t>Project GOALS / EXPECTATIONS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99EFB-CCAA-B42E-D2DC-A29756AB2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371892"/>
            <a:ext cx="1261981" cy="36579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F487825-EDB7-0B0B-8B82-65B5AEBD4B1E}"/>
              </a:ext>
            </a:extLst>
          </p:cNvPr>
          <p:cNvSpPr/>
          <p:nvPr/>
        </p:nvSpPr>
        <p:spPr>
          <a:xfrm>
            <a:off x="1905000" y="1983227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Minimize Utility Impacts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36DBB8D-CE36-FC99-9868-6227B41B9297}"/>
              </a:ext>
            </a:extLst>
          </p:cNvPr>
          <p:cNvSpPr/>
          <p:nvPr/>
        </p:nvSpPr>
        <p:spPr>
          <a:xfrm>
            <a:off x="1905000" y="2926416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Minimize Right – of – Way Impacts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100E9-7090-5A56-75E2-D15004EF11E1}"/>
              </a:ext>
            </a:extLst>
          </p:cNvPr>
          <p:cNvSpPr/>
          <p:nvPr/>
        </p:nvSpPr>
        <p:spPr>
          <a:xfrm>
            <a:off x="1905000" y="3869606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Minimize Impacts to Natural Resources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FCF63B-8FCB-5DB0-C4B6-8673D145A6BC}"/>
              </a:ext>
            </a:extLst>
          </p:cNvPr>
          <p:cNvSpPr/>
          <p:nvPr/>
        </p:nvSpPr>
        <p:spPr>
          <a:xfrm>
            <a:off x="1905000" y="4812795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Connect Community To Millennium Trail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E17468-F318-B27B-4A87-165CAA688012}"/>
              </a:ext>
            </a:extLst>
          </p:cNvPr>
          <p:cNvSpPr/>
          <p:nvPr/>
        </p:nvSpPr>
        <p:spPr>
          <a:xfrm>
            <a:off x="1905000" y="5755984"/>
            <a:ext cx="8197473" cy="889800"/>
          </a:xfrm>
          <a:custGeom>
            <a:avLst/>
            <a:gdLst>
              <a:gd name="connsiteX0" fmla="*/ 0 w 1823931"/>
              <a:gd name="connsiteY0" fmla="*/ 0 h 889800"/>
              <a:gd name="connsiteX1" fmla="*/ 1823931 w 1823931"/>
              <a:gd name="connsiteY1" fmla="*/ 0 h 889800"/>
              <a:gd name="connsiteX2" fmla="*/ 1823931 w 1823931"/>
              <a:gd name="connsiteY2" fmla="*/ 889800 h 889800"/>
              <a:gd name="connsiteX3" fmla="*/ 0 w 1823931"/>
              <a:gd name="connsiteY3" fmla="*/ 889800 h 889800"/>
              <a:gd name="connsiteX4" fmla="*/ 0 w 1823931"/>
              <a:gd name="connsiteY4" fmla="*/ 0 h 88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31" h="889800">
                <a:moveTo>
                  <a:pt x="0" y="0"/>
                </a:moveTo>
                <a:lnTo>
                  <a:pt x="1823931" y="0"/>
                </a:lnTo>
                <a:lnTo>
                  <a:pt x="1823931" y="889800"/>
                </a:lnTo>
                <a:lnTo>
                  <a:pt x="0" y="889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516" tIns="87893" rIns="96516" bIns="878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Improve pedestrian and bicycle access and safety</a:t>
            </a:r>
          </a:p>
        </p:txBody>
      </p:sp>
    </p:spTree>
    <p:extLst>
      <p:ext uri="{BB962C8B-B14F-4D97-AF65-F5344CB8AC3E}">
        <p14:creationId xmlns:p14="http://schemas.microsoft.com/office/powerpoint/2010/main" val="361785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505200"/>
            <a:ext cx="10515600" cy="11746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Shared Use Path along Veirs Drive and Scott Drive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2C479-E898-F540-F18C-B56458A7B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400800"/>
            <a:ext cx="12619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94F3CC-1A3C-5FC2-8918-18C8E755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293D3-873F-20AF-FBFD-22E1121E3366}"/>
              </a:ext>
            </a:extLst>
          </p:cNvPr>
          <p:cNvSpPr/>
          <p:nvPr/>
        </p:nvSpPr>
        <p:spPr>
          <a:xfrm>
            <a:off x="6096000" y="1792936"/>
            <a:ext cx="45719" cy="5065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C0FFC-ADB4-323D-E387-7368300D9C9D}"/>
              </a:ext>
            </a:extLst>
          </p:cNvPr>
          <p:cNvSpPr txBox="1"/>
          <p:nvPr/>
        </p:nvSpPr>
        <p:spPr>
          <a:xfrm>
            <a:off x="1569719" y="6324600"/>
            <a:ext cx="270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Alternative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0BBFD-F065-50FB-37DC-C3F04ABA7649}"/>
              </a:ext>
            </a:extLst>
          </p:cNvPr>
          <p:cNvSpPr txBox="1"/>
          <p:nvPr/>
        </p:nvSpPr>
        <p:spPr>
          <a:xfrm>
            <a:off x="7961859" y="6324600"/>
            <a:ext cx="270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Alternative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42EF67-8676-B0DB-D273-1EE8B70F4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" t="23101" r="9925" b="13372"/>
          <a:stretch/>
        </p:blipFill>
        <p:spPr>
          <a:xfrm>
            <a:off x="234863" y="2448139"/>
            <a:ext cx="5652590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2D7758-E2AB-04F6-5BB9-5430C467F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2" t="21987" r="9677" b="12561"/>
          <a:stretch/>
        </p:blipFill>
        <p:spPr>
          <a:xfrm>
            <a:off x="6354440" y="2448139"/>
            <a:ext cx="5622291" cy="3352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0CC60B-DD76-C333-CAFC-6B72E5F5F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585" y="731588"/>
            <a:ext cx="2416439" cy="10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2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{362D747F-98D1-45CF-A6CD-5A29581E0519}tf03031010_win32</Template>
  <TotalTime>10451</TotalTime>
  <Words>473</Words>
  <Application>Microsoft Office PowerPoint</Application>
  <PresentationFormat>Widescreen</PresentationFormat>
  <Paragraphs>100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Corbel</vt:lpstr>
      <vt:lpstr>Wingdings</vt:lpstr>
      <vt:lpstr>Banded</vt:lpstr>
      <vt:lpstr>CITY OF Rockville  SCOTT DRIVE AND VEIRS DRIVE  Shared Used Path</vt:lpstr>
      <vt:lpstr>Welcome and Introductions</vt:lpstr>
      <vt:lpstr>PowerPoint Presentation</vt:lpstr>
      <vt:lpstr>Project  Information</vt:lpstr>
      <vt:lpstr>Project OVERVIEW</vt:lpstr>
      <vt:lpstr>Project LOCATION</vt:lpstr>
      <vt:lpstr>Project GOALS / EXPECTATIONS</vt:lpstr>
      <vt:lpstr>Feasibility Study</vt:lpstr>
      <vt:lpstr>Alternatives</vt:lpstr>
      <vt:lpstr>Alternative 1</vt:lpstr>
      <vt:lpstr>Alternative 1 – shared Use path along south side</vt:lpstr>
      <vt:lpstr>Alternative 1 – shared Use path along south side</vt:lpstr>
      <vt:lpstr>Alternative 2</vt:lpstr>
      <vt:lpstr>Alternative 2 – shared Use path along north side,  crossing to south side at overlea drive </vt:lpstr>
      <vt:lpstr>Alternative 2 – shared Use path along north side, crossing to south side at overlea drive</vt:lpstr>
      <vt:lpstr>Alternative 2 – shared Use path along north side,  crossing to south side at overlea drive</vt:lpstr>
      <vt:lpstr>Alternative 2 – shared Use path along north side,  crossing to south side at overlea drive </vt:lpstr>
      <vt:lpstr>Alternative 2 – shared Use path along north side,  crossing to south side at overlea drive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Rockville Shared Used Path</dc:title>
  <dc:creator>Makeda Drake</dc:creator>
  <cp:lastModifiedBy>Jennifer Wang</cp:lastModifiedBy>
  <cp:revision>70</cp:revision>
  <dcterms:created xsi:type="dcterms:W3CDTF">2023-09-06T14:33:37Z</dcterms:created>
  <dcterms:modified xsi:type="dcterms:W3CDTF">2023-11-08T22:38:27Z</dcterms:modified>
</cp:coreProperties>
</file>